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69" r:id="rId3"/>
    <p:sldId id="276" r:id="rId4"/>
    <p:sldId id="274" r:id="rId5"/>
    <p:sldId id="258" r:id="rId6"/>
    <p:sldId id="260" r:id="rId7"/>
    <p:sldId id="262" r:id="rId8"/>
    <p:sldId id="263" r:id="rId9"/>
    <p:sldId id="261" r:id="rId10"/>
    <p:sldId id="264" r:id="rId11"/>
    <p:sldId id="277" r:id="rId12"/>
    <p:sldId id="282" r:id="rId13"/>
    <p:sldId id="265" r:id="rId14"/>
    <p:sldId id="267" r:id="rId15"/>
    <p:sldId id="268" r:id="rId16"/>
    <p:sldId id="278" r:id="rId17"/>
    <p:sldId id="271" r:id="rId18"/>
    <p:sldId id="28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3FC5-6B8B-4077-8B68-FDD954DFE9A7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3454E-0D4F-4BBE-AE72-D6EA2358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8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3454E-0D4F-4BBE-AE72-D6EA2358B0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7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5A1B-1CF2-476E-AAEF-246F56AA38D3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D6F1-53C1-42A3-981E-4CE36A68C893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9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C13C-DD72-426B-A685-53D166057701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E05B-9E68-49A7-B26D-30055EBFFCBB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1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0D8E-869D-4232-AEEB-8499C8C4F89B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A6A7-76CD-4842-8A37-D25E77D401F6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9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3B35-A1C9-46C8-A15A-62AEAEF1C93F}" type="datetime1">
              <a:rPr lang="en-US" smtClean="0"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2BAB-1742-4832-B997-0D744EF5BD4A}" type="datetime1">
              <a:rPr lang="en-US" smtClean="0"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7CE6-8C0F-43A2-83B8-24F326616F8F}" type="datetime1">
              <a:rPr lang="en-US" smtClean="0"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B6E7-5620-455A-A0D2-AEAB4355DA9E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0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A167-48B9-45D1-A720-0CCF255949E9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8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CC807-41D6-42BA-94EA-AB496B67C394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E4C50-26AA-4FE2-8C57-2A6DF937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p-dbknews.s3-website-us-east-1.amazonaws.com/images/2013/03/c4019a5558d00893bd35f72bc0084f4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98" y="2084770"/>
            <a:ext cx="5734683" cy="373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1988" y="905270"/>
            <a:ext cx="670279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</a:rPr>
              <a:t>Capital Bike Share System </a:t>
            </a: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</a:rPr>
              <a:t>in Washington DC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102" y="3638939"/>
            <a:ext cx="3900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3</a:t>
            </a:r>
          </a:p>
          <a:p>
            <a:endParaRPr lang="en-US" dirty="0"/>
          </a:p>
          <a:p>
            <a:r>
              <a:rPr lang="en-US" dirty="0"/>
              <a:t>Abhishikta Vanga</a:t>
            </a:r>
          </a:p>
          <a:p>
            <a:r>
              <a:rPr lang="en-US" dirty="0" err="1"/>
              <a:t>Mownika</a:t>
            </a:r>
            <a:r>
              <a:rPr lang="en-US" dirty="0"/>
              <a:t> </a:t>
            </a:r>
            <a:r>
              <a:rPr lang="en-US" dirty="0" err="1"/>
              <a:t>Chalichama</a:t>
            </a:r>
            <a:endParaRPr lang="en-US" dirty="0"/>
          </a:p>
          <a:p>
            <a:r>
              <a:rPr lang="en-US" dirty="0" err="1"/>
              <a:t>Seshi</a:t>
            </a:r>
            <a:r>
              <a:rPr lang="en-US" dirty="0"/>
              <a:t> </a:t>
            </a:r>
            <a:r>
              <a:rPr lang="en-US" dirty="0" err="1"/>
              <a:t>Saraswathi</a:t>
            </a:r>
            <a:endParaRPr lang="en-US" dirty="0"/>
          </a:p>
          <a:p>
            <a:r>
              <a:rPr lang="en-US" dirty="0" err="1"/>
              <a:t>Samyuktha</a:t>
            </a:r>
            <a:r>
              <a:rPr lang="en-US" dirty="0"/>
              <a:t> Anand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https://upload.wikimedia.org/wikipedia/commons/e/e6/UCONN_academic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5"/>
          <a:stretch/>
        </p:blipFill>
        <p:spPr bwMode="auto">
          <a:xfrm>
            <a:off x="927179" y="6315545"/>
            <a:ext cx="836307" cy="26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9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7" y="902088"/>
            <a:ext cx="4777969" cy="55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8710" y="2108718"/>
            <a:ext cx="3956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High Correlation between temperature and “Feels Like” temperature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943" y="106230"/>
            <a:ext cx="586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Data Exploration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Pentagon 13"/>
          <p:cNvSpPr/>
          <p:nvPr/>
        </p:nvSpPr>
        <p:spPr>
          <a:xfrm>
            <a:off x="314960" y="1598881"/>
            <a:ext cx="5590540" cy="2287320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960" y="463461"/>
            <a:ext cx="5990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Predictor Variables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11</a:t>
            </a:fld>
            <a:endParaRPr lang="en-US"/>
          </a:p>
        </p:txBody>
      </p:sp>
      <p:pic>
        <p:nvPicPr>
          <p:cNvPr id="2052" name="Picture 4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" y="1926021"/>
            <a:ext cx="4099045" cy="1656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nline imag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1709232"/>
            <a:ext cx="4893803" cy="2043618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05599" y="2731041"/>
            <a:ext cx="4648199" cy="35347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05598" y="3248024"/>
            <a:ext cx="4648200" cy="3650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86935" y="4402717"/>
            <a:ext cx="3846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 :</a:t>
            </a:r>
          </a:p>
          <a:p>
            <a:endParaRPr lang="en-US" dirty="0"/>
          </a:p>
          <a:p>
            <a:r>
              <a:rPr lang="en-US" b="1" dirty="0"/>
              <a:t>Bike Rental Demand Count</a:t>
            </a:r>
          </a:p>
        </p:txBody>
      </p:sp>
    </p:spTree>
    <p:extLst>
      <p:ext uri="{BB962C8B-B14F-4D97-AF65-F5344CB8AC3E}">
        <p14:creationId xmlns:p14="http://schemas.microsoft.com/office/powerpoint/2010/main" val="52464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1802" y="5620143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5" y="979721"/>
            <a:ext cx="8599546" cy="494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6968" y="217659"/>
            <a:ext cx="5990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Forecasting Model</a:t>
            </a:r>
          </a:p>
        </p:txBody>
      </p:sp>
    </p:spTree>
    <p:extLst>
      <p:ext uri="{BB962C8B-B14F-4D97-AF65-F5344CB8AC3E}">
        <p14:creationId xmlns:p14="http://schemas.microsoft.com/office/powerpoint/2010/main" val="86447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-914705" y="196003"/>
            <a:ext cx="725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Model Development Process</a:t>
            </a:r>
          </a:p>
        </p:txBody>
      </p:sp>
      <p:pic>
        <p:nvPicPr>
          <p:cNvPr id="3074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2" y="1738665"/>
            <a:ext cx="4986270" cy="4783429"/>
          </a:xfrm>
          <a:prstGeom prst="rect">
            <a:avLst/>
          </a:prstGeom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220407" y="1757326"/>
            <a:ext cx="5862735" cy="47834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400870" y="2808510"/>
            <a:ext cx="671804" cy="35456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400870" y="4724396"/>
            <a:ext cx="671804" cy="35456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0212" y="1031024"/>
            <a:ext cx="431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 correlation plots – Original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0816" y="1031024"/>
            <a:ext cx="431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 correlation plots of residuals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766458" y="6494695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63607" y="6492875"/>
            <a:ext cx="2743200" cy="365125"/>
          </a:xfrm>
        </p:spPr>
        <p:txBody>
          <a:bodyPr/>
          <a:lstStyle/>
          <a:p>
            <a:fld id="{F7CE4C50-26AA-4FE2-8C57-2A6DF9376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3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378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ight Arrow 7"/>
          <p:cNvSpPr/>
          <p:nvPr/>
        </p:nvSpPr>
        <p:spPr>
          <a:xfrm>
            <a:off x="5624809" y="2808510"/>
            <a:ext cx="671804" cy="35456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624809" y="4724396"/>
            <a:ext cx="671804" cy="35456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0212" y="1031024"/>
            <a:ext cx="431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White noise tests– Original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0816" y="1031024"/>
            <a:ext cx="431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White noise tests– After modelling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r="29958"/>
          <a:stretch/>
        </p:blipFill>
        <p:spPr>
          <a:xfrm>
            <a:off x="6686632" y="1691084"/>
            <a:ext cx="4163009" cy="48767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Inline imag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2" y="1719999"/>
            <a:ext cx="5089525" cy="4876744"/>
          </a:xfrm>
          <a:prstGeom prst="rect">
            <a:avLst/>
          </a:prstGeom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303173" y="77163"/>
            <a:ext cx="546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740021" y="6538912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29546" y="6520483"/>
            <a:ext cx="2743200" cy="365125"/>
          </a:xfrm>
        </p:spPr>
        <p:txBody>
          <a:bodyPr/>
          <a:lstStyle/>
          <a:p>
            <a:fld id="{F7CE4C50-26AA-4FE2-8C57-2A6DF93766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-1303173" y="77163"/>
            <a:ext cx="546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Modeling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70588" y="1331090"/>
            <a:ext cx="8593494" cy="521581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01216" y="827237"/>
            <a:ext cx="746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Forecasted Output for 30 Weeks from 01/JAN/2013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946849" y="6523070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64082" y="6492875"/>
            <a:ext cx="2743200" cy="365125"/>
          </a:xfrm>
        </p:spPr>
        <p:txBody>
          <a:bodyPr/>
          <a:lstStyle/>
          <a:p>
            <a:fld id="{F7CE4C50-26AA-4FE2-8C57-2A6DF93766D9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50573"/>
              </p:ext>
            </p:extLst>
          </p:nvPr>
        </p:nvGraphicFramePr>
        <p:xfrm>
          <a:off x="9106679" y="2084903"/>
          <a:ext cx="2929812" cy="2300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643">
                  <a:extLst>
                    <a:ext uri="{9D8B030D-6E8A-4147-A177-3AD203B41FA5}">
                      <a16:colId xmlns:a16="http://schemas.microsoft.com/office/drawing/2014/main" val="97412122"/>
                    </a:ext>
                  </a:extLst>
                </a:gridCol>
                <a:gridCol w="1847169">
                  <a:extLst>
                    <a:ext uri="{9D8B030D-6E8A-4147-A177-3AD203B41FA5}">
                      <a16:colId xmlns:a16="http://schemas.microsoft.com/office/drawing/2014/main" val="3737739863"/>
                    </a:ext>
                  </a:extLst>
                </a:gridCol>
              </a:tblGrid>
              <a:tr h="575121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ARIMA(1,1,1) with Regressors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65694"/>
                  </a:ext>
                </a:extLst>
              </a:tr>
              <a:tr h="575121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MAPE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8.36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00974"/>
                  </a:ext>
                </a:extLst>
              </a:tr>
              <a:tr h="575121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387.18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45197"/>
                  </a:ext>
                </a:extLst>
              </a:tr>
              <a:tr h="575121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R Square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5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7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" y="393998"/>
            <a:ext cx="10515600" cy="5857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 Scenario Analysis on Predicted Count Vs Temperature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3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"/>
          <a:stretch/>
        </p:blipFill>
        <p:spPr bwMode="auto">
          <a:xfrm>
            <a:off x="182880" y="1217575"/>
            <a:ext cx="9022080" cy="49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8115" y="1465223"/>
            <a:ext cx="26638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Scenario: </a:t>
            </a:r>
          </a:p>
          <a:p>
            <a:pPr algn="just"/>
            <a:r>
              <a:rPr lang="en-US" dirty="0"/>
              <a:t>For a Temperature change of every </a:t>
            </a:r>
            <a:r>
              <a:rPr lang="en-US" b="1" dirty="0"/>
              <a:t>5</a:t>
            </a:r>
            <a:r>
              <a:rPr lang="en-US" dirty="0"/>
              <a:t>deg Celsius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Impact:</a:t>
            </a:r>
          </a:p>
          <a:p>
            <a:pPr algn="just"/>
            <a:r>
              <a:rPr lang="en-US" dirty="0"/>
              <a:t>The Bike rental demand goes up by </a:t>
            </a:r>
            <a:r>
              <a:rPr lang="en-US" b="1" dirty="0"/>
              <a:t>200</a:t>
            </a:r>
          </a:p>
          <a:p>
            <a:pPr algn="ctr"/>
            <a:endParaRPr lang="en-US" b="1" dirty="0"/>
          </a:p>
          <a:p>
            <a:r>
              <a:rPr lang="en-US" sz="1200" dirty="0"/>
              <a:t>Note: Till threshold of 60 Celsius</a:t>
            </a:r>
          </a:p>
        </p:txBody>
      </p:sp>
    </p:spTree>
    <p:extLst>
      <p:ext uri="{BB962C8B-B14F-4D97-AF65-F5344CB8AC3E}">
        <p14:creationId xmlns:p14="http://schemas.microsoft.com/office/powerpoint/2010/main" val="63935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" y="393998"/>
            <a:ext cx="10515600" cy="5857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 Scenario Analysis on Predicted Count Vs WindSpeed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6" y="979730"/>
            <a:ext cx="8755238" cy="54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28115" y="1465223"/>
            <a:ext cx="2663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Scenario: </a:t>
            </a:r>
          </a:p>
          <a:p>
            <a:pPr algn="just"/>
            <a:r>
              <a:rPr lang="en-US" dirty="0"/>
              <a:t>Wind speed increased from </a:t>
            </a:r>
            <a:r>
              <a:rPr lang="en-US" b="1" dirty="0"/>
              <a:t>19mph to 26mph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Impact:</a:t>
            </a:r>
          </a:p>
          <a:p>
            <a:pPr algn="just"/>
            <a:r>
              <a:rPr lang="en-US" dirty="0"/>
              <a:t>The Bike rental demand goes down by </a:t>
            </a:r>
            <a:r>
              <a:rPr lang="en-US" b="1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262038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5651" y="366007"/>
            <a:ext cx="10515600" cy="585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/>
                </a:solidFill>
              </a:rPr>
              <a:t>Conclusions and Recommendations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302" y="1576873"/>
            <a:ext cx="108654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/>
              <a:t>Business will be able to bridge the gap between supply and demand of  the bikes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/>
              <a:t>The Scenario analysis can be of help to the management to make instantaneous decisions either to raise or slash the tariff rates based on the weather changes.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/>
              <a:t>Knowing the information about the rate at which users are registering over a period of time would be helpful in forecasting the demand more accurately in long run.</a:t>
            </a:r>
          </a:p>
        </p:txBody>
      </p:sp>
    </p:spTree>
    <p:extLst>
      <p:ext uri="{BB962C8B-B14F-4D97-AF65-F5344CB8AC3E}">
        <p14:creationId xmlns:p14="http://schemas.microsoft.com/office/powerpoint/2010/main" val="41313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651125"/>
            <a:ext cx="10515600" cy="1325563"/>
          </a:xfrm>
        </p:spPr>
        <p:txBody>
          <a:bodyPr>
            <a:noAutofit/>
          </a:bodyPr>
          <a:lstStyle/>
          <a:p>
            <a:r>
              <a:rPr lang="en-US" sz="16600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622" y="5266705"/>
            <a:ext cx="5773741" cy="1525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5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66534" y="307319"/>
            <a:ext cx="546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How does bike share system work ??</a:t>
            </a:r>
          </a:p>
        </p:txBody>
      </p:sp>
      <p:pic>
        <p:nvPicPr>
          <p:cNvPr id="6" name="How To Use Capital Bikesh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534" y="881743"/>
            <a:ext cx="8938723" cy="502803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13237" y="6377213"/>
            <a:ext cx="2743200" cy="365125"/>
          </a:xfrm>
        </p:spPr>
        <p:txBody>
          <a:bodyPr/>
          <a:lstStyle/>
          <a:p>
            <a:fld id="{F7CE4C50-26AA-4FE2-8C57-2A6DF93766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5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89213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2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Business Case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57" y="898646"/>
            <a:ext cx="10515600" cy="4924938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Most of the businesses involved in this system of bike rental are faced with the challenge of balancing between supply and inconsistent demand. </a:t>
            </a:r>
          </a:p>
          <a:p>
            <a:pPr algn="just"/>
            <a:r>
              <a:rPr lang="en-US" dirty="0"/>
              <a:t>It depends on many other external factors like temperature, wind    speed, season,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7" y="3395736"/>
            <a:ext cx="2976465" cy="298068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3623" y="6359964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</p:spTree>
    <p:extLst>
      <p:ext uri="{BB962C8B-B14F-4D97-AF65-F5344CB8AC3E}">
        <p14:creationId xmlns:p14="http://schemas.microsoft.com/office/powerpoint/2010/main" val="42567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2708"/>
            <a:ext cx="10515600" cy="7737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Forecast the bike rental demand in the Capital Bike Share Program in Washington, D.C. combining the historical usage patterns with weather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12" y="3291840"/>
            <a:ext cx="4406900" cy="3064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OPIM 5671 | Data Mining - Team 3</a:t>
            </a:r>
          </a:p>
        </p:txBody>
      </p:sp>
    </p:spTree>
    <p:extLst>
      <p:ext uri="{BB962C8B-B14F-4D97-AF65-F5344CB8AC3E}">
        <p14:creationId xmlns:p14="http://schemas.microsoft.com/office/powerpoint/2010/main" val="257988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114464"/>
            <a:ext cx="10515600" cy="71722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Overview of Data Set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08260"/>
              </p:ext>
            </p:extLst>
          </p:nvPr>
        </p:nvGraphicFramePr>
        <p:xfrm>
          <a:off x="257175" y="933063"/>
          <a:ext cx="9791894" cy="5561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9429">
                  <a:extLst>
                    <a:ext uri="{9D8B030D-6E8A-4147-A177-3AD203B41FA5}">
                      <a16:colId xmlns:a16="http://schemas.microsoft.com/office/drawing/2014/main" val="97412122"/>
                    </a:ext>
                  </a:extLst>
                </a:gridCol>
                <a:gridCol w="2071363">
                  <a:extLst>
                    <a:ext uri="{9D8B030D-6E8A-4147-A177-3AD203B41FA5}">
                      <a16:colId xmlns:a16="http://schemas.microsoft.com/office/drawing/2014/main" val="2824570797"/>
                    </a:ext>
                  </a:extLst>
                </a:gridCol>
                <a:gridCol w="6101102">
                  <a:extLst>
                    <a:ext uri="{9D8B030D-6E8A-4147-A177-3AD203B41FA5}">
                      <a16:colId xmlns:a16="http://schemas.microsoft.com/office/drawing/2014/main" val="2803794915"/>
                    </a:ext>
                  </a:extLst>
                </a:gridCol>
              </a:tblGrid>
              <a:tr h="41772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65694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datetime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date/year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in </a:t>
                      </a:r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daily/weekly format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00974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= spring, 2 = summer, 3 = fall, 4 = winter 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45197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holiday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whether the day is considered a holiday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51867"/>
                  </a:ext>
                </a:extLst>
              </a:tr>
              <a:tr h="5725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working </a:t>
                      </a:r>
                      <a:r>
                        <a:rPr lang="en-US" sz="1500" baseline="0" dirty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boolean</a:t>
                      </a:r>
                    </a:p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whether the day is neither a weekend nor holiday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64782"/>
                  </a:ext>
                </a:extLst>
              </a:tr>
              <a:tr h="811166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weathersit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 Clear, Few clouds, Partly cloudy, Partly cloudy </a:t>
                      </a:r>
                      <a:br>
                        <a:rPr lang="en-US" sz="1500" dirty="0"/>
                      </a:br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Mist + Cloudy, Mist + Broken clouds, Mist + Few clouds</a:t>
                      </a:r>
                      <a:br>
                        <a:rPr lang="en-US" sz="1500" dirty="0"/>
                      </a:br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 Light Snow, Light Rain + Thunderstorm + Scattered clouds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32220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temp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 in Celsius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6039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atemp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“feels like” temperature in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72992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relative humidity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41773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windspeed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windspeed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29908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Casual/Registered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number of nonregistered/registered</a:t>
                      </a:r>
                      <a:r>
                        <a:rPr lang="en-US" sz="1500" baseline="0" dirty="0"/>
                        <a:t> users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79536"/>
                  </a:ext>
                </a:extLst>
              </a:tr>
              <a:tr h="41772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Renters</a:t>
                      </a:r>
                      <a:r>
                        <a:rPr lang="en-US" sz="1500" baseline="0" dirty="0">
                          <a:solidFill>
                            <a:schemeClr val="bg1"/>
                          </a:solidFill>
                        </a:rPr>
                        <a:t> Count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number of total rentals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0148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75012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30" y="365125"/>
            <a:ext cx="9479902" cy="62391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0484" y="781227"/>
            <a:ext cx="546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Count of total Bike share users over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830" y="290480"/>
            <a:ext cx="586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Data Exploration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87830" y="1259624"/>
            <a:ext cx="9032031" cy="521712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2336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9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206689" y="939888"/>
            <a:ext cx="546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temperature on the Bike rental Demand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7" y="1518386"/>
            <a:ext cx="8892074" cy="5173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71" y="176725"/>
            <a:ext cx="586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Data Exploration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9" y="1334278"/>
            <a:ext cx="9069354" cy="5183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9093" y="769552"/>
            <a:ext cx="546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Season on the Bike rental Demand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871" y="184777"/>
            <a:ext cx="586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Data Exploration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0849" y="1613933"/>
            <a:ext cx="140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Winter</a:t>
            </a:r>
          </a:p>
          <a:p>
            <a:r>
              <a:rPr lang="en-US" sz="1200" dirty="0"/>
              <a:t>Spring</a:t>
            </a:r>
          </a:p>
          <a:p>
            <a:r>
              <a:rPr lang="en-US" sz="1200" dirty="0"/>
              <a:t>Summer</a:t>
            </a:r>
          </a:p>
          <a:p>
            <a:r>
              <a:rPr lang="en-US" sz="1200" dirty="0"/>
              <a:t>Fall</a:t>
            </a:r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45464"/>
          <a:stretch/>
        </p:blipFill>
        <p:spPr>
          <a:xfrm>
            <a:off x="1473848" y="1613933"/>
            <a:ext cx="187001" cy="80962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09053" y="6386545"/>
            <a:ext cx="4114800" cy="365125"/>
          </a:xfrm>
        </p:spPr>
        <p:txBody>
          <a:bodyPr/>
          <a:lstStyle/>
          <a:p>
            <a:r>
              <a:rPr lang="en-US" dirty="0"/>
              <a:t>OPIM 5671 | Data Mining - Team 3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8414" y="5661221"/>
            <a:ext cx="4683586" cy="123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822510" y="691005"/>
            <a:ext cx="546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Bike share users across Week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196285"/>
            <a:ext cx="9413732" cy="5325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43" y="106230"/>
            <a:ext cx="586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Data Exploration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03005"/>
            <a:ext cx="4114800" cy="365125"/>
          </a:xfrm>
        </p:spPr>
        <p:txBody>
          <a:bodyPr/>
          <a:lstStyle/>
          <a:p>
            <a:r>
              <a:rPr lang="en-US"/>
              <a:t>OPIM 5671 | Data Mining - Team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4C50-26AA-4FE2-8C57-2A6DF9376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4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611</Words>
  <Application>Microsoft Office PowerPoint</Application>
  <PresentationFormat>Widescreen</PresentationFormat>
  <Paragraphs>145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Business Case</vt:lpstr>
      <vt:lpstr>Problem Statement</vt:lpstr>
      <vt:lpstr>Overview of Data Set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Abhishikta Vanga</dc:creator>
  <cp:lastModifiedBy>Abhishikta Vanga</cp:lastModifiedBy>
  <cp:revision>158</cp:revision>
  <dcterms:created xsi:type="dcterms:W3CDTF">2016-07-13T00:57:22Z</dcterms:created>
  <dcterms:modified xsi:type="dcterms:W3CDTF">2016-07-13T22:19:12Z</dcterms:modified>
</cp:coreProperties>
</file>